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5" r:id="rId3"/>
    <p:sldId id="286" r:id="rId4"/>
    <p:sldId id="257" r:id="rId5"/>
    <p:sldId id="287" r:id="rId6"/>
    <p:sldId id="262" r:id="rId7"/>
    <p:sldId id="261" r:id="rId8"/>
    <p:sldId id="288" r:id="rId9"/>
    <p:sldId id="258" r:id="rId10"/>
    <p:sldId id="259" r:id="rId11"/>
    <p:sldId id="280" r:id="rId12"/>
    <p:sldId id="260" r:id="rId13"/>
    <p:sldId id="281" r:id="rId14"/>
    <p:sldId id="263" r:id="rId15"/>
    <p:sldId id="264" r:id="rId16"/>
    <p:sldId id="266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2" y="-72"/>
      </p:cViewPr>
      <p:guideLst>
        <p:guide orient="horz" pos="2160"/>
        <p:guide pos="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75" d="100"/>
          <a:sy n="75" d="100"/>
        </p:scale>
        <p:origin x="-1406" y="413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3F6657A-352F-462F-8D60-904AAF9A5FD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059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0596" name="Rectangle 102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059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59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059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28018EA-4146-43C4-9E8A-032D6F129CC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E6A8FB-8DB0-487C-AB24-2386340B4FF2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09A630-F7EF-45AC-BA90-A470672A05F6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3A042C-B098-41DE-B98F-2F4AB2616F33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D30621-6B02-49EC-9E53-973F1077D251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C168BB-E609-4A33-B0BA-C298E324EE30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5AFBB7-8BD7-49BA-8EFF-B5994A251A5E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A54F7-FCE8-4189-9C94-397FA1B805BB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9E0E20-A4F8-4D79-A70A-009677A8641C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6D397D-75D7-48AF-97B5-182CE2385062}" type="slidenum">
              <a:rPr lang="en-US"/>
              <a:pPr/>
              <a:t>8</a:t>
            </a:fld>
            <a:endParaRPr lang="en-US"/>
          </a:p>
        </p:txBody>
      </p:sp>
      <p:sp>
        <p:nvSpPr>
          <p:cNvPr id="148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CE0695-0FE2-4D56-A642-5590C8FA3F5B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84FC0-6FA3-4DC6-938B-C4DFBED1FEB1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27AA9B-C6FA-4C45-803A-3D95DF05380B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F90DE5-0F94-4F08-BABD-8E048FD5E8A3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074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8547" name="Rectangle 307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8548" name="Rectangle 3076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711200" y="6229350"/>
            <a:ext cx="1930400" cy="514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8549" name="Rectangle 307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9600" y="6229350"/>
            <a:ext cx="2844800" cy="514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8550" name="Rectangle 307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9BBF8296-1D5A-4DB0-8415-5A71A8BAD0DB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8551" name="Picture 307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8242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75B312-7D37-48C6-BDE1-A0DCE63456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00C103-B38B-46C1-A383-55265C3F34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161D94-895A-4920-9BFA-B844DF8D39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BCD7D7-F6E6-4E00-86D4-AE0A3726F3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4294E1-A30C-4141-8667-C3164A3EEC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D5FCB5-F585-4458-819C-5156B09DA2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367618-68F3-43A4-A5B5-43B07F6E4D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B6F178-7C2D-4F61-AEB4-2DE3A7D0A4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2BD5CD-FC1B-4357-BF35-9689176788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EFE9B94-C7FF-490D-8A23-8ADF29914A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8595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3246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fld id="{D007F5BB-6A59-4509-AC5E-905E1FFDFF6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7525" name="Picture 5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3400" y="1371600"/>
            <a:ext cx="8242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 bldLvl="4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075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07523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075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07523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075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07523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075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07523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075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>
                      <p:cBhvr override="childStyle">
                        <p:cTn dur="1" fill="hold" display="0" masterRel="nextClick" afterEffect="1"/>
                        <p:tgtEl>
                          <p:spTgt spid="107523"/>
                        </p:tgtEl>
                        <p:attrNameLst>
                          <p:attrName>ppt_c</p:attrName>
                        </p:attrNameLst>
                      </p:cBhvr>
                      <p:to>
                        <a:schemeClr val="tx2"/>
                      </p:to>
                    </p:animClr>
                  </p:sub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Psychology as a Science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In this lecture we will discuss:</a:t>
            </a:r>
            <a:endParaRPr lang="en-US" altLang="en-US"/>
          </a:p>
          <a:p>
            <a:pPr lvl="1"/>
            <a:r>
              <a:rPr lang="en-US" altLang="en-US"/>
              <a:t>science - a method for understanding</a:t>
            </a:r>
          </a:p>
          <a:p>
            <a:pPr lvl="1"/>
            <a:r>
              <a:rPr lang="en-US" altLang="en-US"/>
              <a:t>limits of common sense </a:t>
            </a:r>
          </a:p>
          <a:p>
            <a:pPr lvl="1"/>
            <a:r>
              <a:rPr lang="en-US" altLang="en-US"/>
              <a:t>methods of science</a:t>
            </a:r>
          </a:p>
          <a:p>
            <a:pPr lvl="2"/>
            <a:r>
              <a:rPr lang="en-US" altLang="en-US"/>
              <a:t>description</a:t>
            </a:r>
          </a:p>
          <a:p>
            <a:pPr lvl="2"/>
            <a:r>
              <a:rPr lang="en-US" altLang="en-US"/>
              <a:t>correlation</a:t>
            </a:r>
          </a:p>
          <a:p>
            <a:pPr lvl="2"/>
            <a:r>
              <a:rPr lang="en-US" altLang="en-US"/>
              <a:t>experimentation</a:t>
            </a:r>
          </a:p>
          <a:p>
            <a:pPr lvl="1"/>
            <a:r>
              <a:rPr lang="en-US" altLang="en-US"/>
              <a:t>evaluating data with statistics</a:t>
            </a:r>
          </a:p>
          <a:p>
            <a:pPr lvl="1"/>
            <a:r>
              <a:rPr lang="en-US" altLang="en-US"/>
              <a:t>sources of error and bias in research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Experimental Variables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4200" y="1885950"/>
            <a:ext cx="8178800" cy="4171950"/>
          </a:xfrm>
        </p:spPr>
        <p:txBody>
          <a:bodyPr/>
          <a:lstStyle/>
          <a:p>
            <a:r>
              <a:rPr lang="en-US" altLang="en-US" sz="2800"/>
              <a:t>Independent variable</a:t>
            </a:r>
            <a:r>
              <a:rPr lang="en-US" altLang="en-US"/>
              <a:t> </a:t>
            </a:r>
          </a:p>
          <a:p>
            <a:pPr lvl="1"/>
            <a:r>
              <a:rPr lang="en-US" altLang="en-US"/>
              <a:t>the controlled factor in an experiment </a:t>
            </a:r>
          </a:p>
          <a:p>
            <a:pPr lvl="1"/>
            <a:r>
              <a:rPr lang="en-US" altLang="en-US"/>
              <a:t>hypothesized to cause an effect on another variable</a:t>
            </a:r>
          </a:p>
          <a:p>
            <a:r>
              <a:rPr lang="en-US" altLang="en-US" sz="2800"/>
              <a:t>Dependent variable</a:t>
            </a:r>
            <a:endParaRPr lang="en-US" altLang="en-US"/>
          </a:p>
          <a:p>
            <a:pPr lvl="1"/>
            <a:r>
              <a:rPr lang="en-US" altLang="en-US"/>
              <a:t>the measured facts  </a:t>
            </a:r>
          </a:p>
          <a:p>
            <a:pPr lvl="1"/>
            <a:r>
              <a:rPr lang="en-US" altLang="en-US"/>
              <a:t>hypothesized to be affected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Independent Variable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0400" y="2038350"/>
            <a:ext cx="8026400" cy="4514850"/>
          </a:xfrm>
        </p:spPr>
        <p:txBody>
          <a:bodyPr/>
          <a:lstStyle/>
          <a:p>
            <a:r>
              <a:rPr lang="en-US" altLang="en-US" sz="2800"/>
              <a:t>Must have at least two levels</a:t>
            </a:r>
            <a:endParaRPr lang="en-US" altLang="en-US"/>
          </a:p>
          <a:p>
            <a:pPr lvl="1"/>
            <a:r>
              <a:rPr lang="en-US" altLang="en-US"/>
              <a:t>categories - male vs. female</a:t>
            </a:r>
          </a:p>
          <a:p>
            <a:pPr lvl="1"/>
            <a:r>
              <a:rPr lang="en-US" altLang="en-US"/>
              <a:t>numeric - ages 10, 12, 14</a:t>
            </a:r>
          </a:p>
          <a:p>
            <a:r>
              <a:rPr lang="en-US" altLang="en-US" sz="2800"/>
              <a:t>Simplest is experimental vs. control</a:t>
            </a:r>
            <a:endParaRPr lang="en-US" altLang="en-US"/>
          </a:p>
          <a:p>
            <a:pPr lvl="1"/>
            <a:r>
              <a:rPr lang="en-US" altLang="en-US"/>
              <a:t>experimental gets treatment</a:t>
            </a:r>
          </a:p>
          <a:p>
            <a:pPr lvl="1"/>
            <a:r>
              <a:rPr lang="en-US" altLang="en-US"/>
              <a:t>control does not</a:t>
            </a:r>
          </a:p>
          <a:p>
            <a:pPr lvl="1"/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Experimental Design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924800" cy="4171950"/>
          </a:xfrm>
        </p:spPr>
        <p:txBody>
          <a:bodyPr/>
          <a:lstStyle/>
          <a:p>
            <a:r>
              <a:rPr lang="en-US" altLang="en-US"/>
              <a:t>Levels may differ between or within people</a:t>
            </a:r>
          </a:p>
          <a:p>
            <a:r>
              <a:rPr lang="en-US" altLang="en-US"/>
              <a:t>Within-subject experiment - different levels of the independent variable are applied to the same subject</a:t>
            </a:r>
          </a:p>
          <a:p>
            <a:r>
              <a:rPr lang="en-US" altLang="en-US"/>
              <a:t>Between-groups experiment - different levels of the independent variable are applied to different groups of subjects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Experimental Design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82000" cy="4171950"/>
          </a:xfrm>
        </p:spPr>
        <p:txBody>
          <a:bodyPr/>
          <a:lstStyle/>
          <a:p>
            <a:r>
              <a:rPr lang="en-US" altLang="en-US" sz="2800"/>
              <a:t>Random sample - every member of the population being studied should have an equal chance of being selected for the study</a:t>
            </a:r>
          </a:p>
          <a:p>
            <a:r>
              <a:rPr lang="en-US" altLang="en-US" sz="2800"/>
              <a:t>Random assignment - every subject in the study should have an equal chance of being placed in either the experimental or control group </a:t>
            </a:r>
          </a:p>
          <a:p>
            <a:r>
              <a:rPr lang="en-US" altLang="en-US" sz="2800"/>
              <a:t>Randomization helps avoid false results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Research Settings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4200" y="1543050"/>
            <a:ext cx="8178800" cy="4171950"/>
          </a:xfrm>
        </p:spPr>
        <p:txBody>
          <a:bodyPr/>
          <a:lstStyle/>
          <a:p>
            <a:r>
              <a:rPr lang="en-US" altLang="en-US" sz="2800"/>
              <a:t>Laboratory</a:t>
            </a:r>
            <a:r>
              <a:rPr lang="en-US" altLang="en-US"/>
              <a:t> </a:t>
            </a:r>
          </a:p>
          <a:p>
            <a:pPr lvl="1"/>
            <a:r>
              <a:rPr lang="en-US" altLang="en-US"/>
              <a:t>a setting designed for research</a:t>
            </a:r>
          </a:p>
          <a:p>
            <a:pPr lvl="1"/>
            <a:r>
              <a:rPr lang="en-US" altLang="en-US"/>
              <a:t>provide uniform conditions for all subjects</a:t>
            </a:r>
          </a:p>
          <a:p>
            <a:pPr lvl="1"/>
            <a:r>
              <a:rPr lang="en-US" altLang="en-US"/>
              <a:t>permits elimination of irrelevant factors</a:t>
            </a:r>
          </a:p>
          <a:p>
            <a:pPr lvl="1"/>
            <a:r>
              <a:rPr lang="en-US" altLang="en-US"/>
              <a:t>may seem artificial</a:t>
            </a:r>
          </a:p>
          <a:p>
            <a:r>
              <a:rPr lang="en-US" altLang="en-US" sz="2800"/>
              <a:t>Field research</a:t>
            </a:r>
            <a:endParaRPr lang="en-US" altLang="en-US"/>
          </a:p>
          <a:p>
            <a:pPr lvl="1"/>
            <a:r>
              <a:rPr lang="en-US" altLang="en-US"/>
              <a:t>behavior observed in real-world setting</a:t>
            </a:r>
          </a:p>
          <a:p>
            <a:pPr lvl="1"/>
            <a:r>
              <a:rPr lang="en-US" altLang="en-US"/>
              <a:t>poor control over conditions </a:t>
            </a:r>
          </a:p>
          <a:p>
            <a:pPr lvl="1"/>
            <a:r>
              <a:rPr lang="en-US" altLang="en-US"/>
              <a:t>measures may be more representative of reality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Data-Collection Methods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077200" cy="4171950"/>
          </a:xfrm>
        </p:spPr>
        <p:txBody>
          <a:bodyPr/>
          <a:lstStyle/>
          <a:p>
            <a:r>
              <a:rPr lang="en-US" altLang="en-US" sz="2800"/>
              <a:t>Self-report - procedures in which people rate or describe their own behavior or mental state</a:t>
            </a:r>
            <a:endParaRPr lang="en-US" altLang="en-US" sz="900"/>
          </a:p>
          <a:p>
            <a:pPr lvl="1"/>
            <a:r>
              <a:rPr lang="en-US" altLang="en-US"/>
              <a:t>questionnaires </a:t>
            </a:r>
          </a:p>
          <a:p>
            <a:pPr lvl="1"/>
            <a:r>
              <a:rPr lang="en-US" altLang="en-US"/>
              <a:t>rating scales </a:t>
            </a:r>
          </a:p>
          <a:p>
            <a:pPr lvl="2"/>
            <a:r>
              <a:rPr lang="en-US" altLang="en-US"/>
              <a:t>on a scale from 1 to 7 rate your opinion of …</a:t>
            </a:r>
          </a:p>
          <a:p>
            <a:pPr lvl="1"/>
            <a:r>
              <a:rPr lang="en-US" altLang="en-US"/>
              <a:t>judgements about perceptions</a:t>
            </a:r>
          </a:p>
          <a:p>
            <a:pPr lvl="2"/>
            <a:r>
              <a:rPr lang="en-US" altLang="en-US"/>
              <a:t>on a scale from 1 to 100 how hot is ...</a:t>
            </a:r>
          </a:p>
          <a:p>
            <a:endParaRPr lang="en-US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Data-Collection Methods</a:t>
            </a:r>
          </a:p>
        </p:txBody>
      </p:sp>
      <p:sp>
        <p:nvSpPr>
          <p:cNvPr id="6246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178800" cy="4171950"/>
          </a:xfrm>
        </p:spPr>
        <p:txBody>
          <a:bodyPr/>
          <a:lstStyle/>
          <a:p>
            <a:r>
              <a:rPr lang="en-US" altLang="en-US" sz="2800"/>
              <a:t>Observational methods - researchers directly observe and record behavior rather than relying on subject descriptions</a:t>
            </a:r>
            <a:endParaRPr lang="en-US" altLang="en-US"/>
          </a:p>
          <a:p>
            <a:pPr lvl="1"/>
            <a:r>
              <a:rPr lang="en-US" altLang="en-US"/>
              <a:t>naturalistic observation - researcher records behavior as it occurs naturally</a:t>
            </a:r>
          </a:p>
          <a:p>
            <a:pPr lvl="1"/>
            <a:r>
              <a:rPr lang="en-US" altLang="en-US"/>
              <a:t>tests - researcher presents stimuli or problems and records responses</a:t>
            </a:r>
          </a:p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356600" cy="1143000"/>
          </a:xfrm>
        </p:spPr>
        <p:txBody>
          <a:bodyPr/>
          <a:lstStyle/>
          <a:p>
            <a:r>
              <a:rPr lang="en-US" altLang="en-US"/>
              <a:t>Science vs. Common Sense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5029200"/>
          </a:xfrm>
        </p:spPr>
        <p:txBody>
          <a:bodyPr/>
          <a:lstStyle/>
          <a:p>
            <a:r>
              <a:rPr lang="en-US" altLang="en-US" sz="2800"/>
              <a:t>Common sense and intuition often tell us about psychology</a:t>
            </a:r>
            <a:endParaRPr lang="en-US" altLang="en-US"/>
          </a:p>
          <a:p>
            <a:pPr lvl="1"/>
            <a:r>
              <a:rPr lang="en-US" altLang="en-US"/>
              <a:t>e.g., suppose a study tells us that ‘separation weakens romantic attraction’</a:t>
            </a:r>
          </a:p>
          <a:p>
            <a:pPr lvl="1"/>
            <a:r>
              <a:rPr lang="en-US" altLang="en-US"/>
              <a:t>common sense may tell us - “out of sight, out of mind”</a:t>
            </a:r>
          </a:p>
          <a:p>
            <a:pPr lvl="1"/>
            <a:r>
              <a:rPr lang="en-US" altLang="en-US"/>
              <a:t>or common sense may say the opposite - “absence makes the heart grow fonder”</a:t>
            </a:r>
          </a:p>
          <a:p>
            <a:r>
              <a:rPr lang="en-US" altLang="en-US" sz="2800"/>
              <a:t>Common sense can be inconsistent and based on hindsight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280400" cy="1143000"/>
          </a:xfrm>
        </p:spPr>
        <p:txBody>
          <a:bodyPr/>
          <a:lstStyle/>
          <a:p>
            <a:r>
              <a:rPr lang="en-US" altLang="en-US"/>
              <a:t>Science vs. Common Sense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178800" cy="4171950"/>
          </a:xfrm>
        </p:spPr>
        <p:txBody>
          <a:bodyPr/>
          <a:lstStyle/>
          <a:p>
            <a:r>
              <a:rPr lang="en-US" altLang="en-US" sz="2800"/>
              <a:t>Science helps build explanations that are consistent and predictive rather than conflicting and postdictive  (hindsight)</a:t>
            </a:r>
            <a:endParaRPr lang="en-US" altLang="en-US"/>
          </a:p>
          <a:p>
            <a:r>
              <a:rPr lang="en-US" altLang="en-US" sz="2800"/>
              <a:t>Science is based on</a:t>
            </a:r>
            <a:endParaRPr lang="en-US" altLang="en-US"/>
          </a:p>
          <a:p>
            <a:pPr lvl="1"/>
            <a:r>
              <a:rPr lang="en-US" altLang="en-US"/>
              <a:t>knowledge of  facts</a:t>
            </a:r>
          </a:p>
          <a:p>
            <a:pPr lvl="1"/>
            <a:r>
              <a:rPr lang="en-US" altLang="en-US"/>
              <a:t>developing theories </a:t>
            </a:r>
          </a:p>
          <a:p>
            <a:pPr lvl="1"/>
            <a:r>
              <a:rPr lang="en-US" altLang="en-US"/>
              <a:t>testing hypotheses</a:t>
            </a:r>
          </a:p>
          <a:p>
            <a:pPr lvl="1"/>
            <a:r>
              <a:rPr lang="en-US" altLang="en-US"/>
              <a:t>public and repeatable procedures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Scientific Inquiry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52600"/>
            <a:ext cx="7848600" cy="4514850"/>
          </a:xfrm>
        </p:spPr>
        <p:txBody>
          <a:bodyPr/>
          <a:lstStyle/>
          <a:p>
            <a:r>
              <a:rPr lang="en-US" altLang="en-US"/>
              <a:t>Facts are what need to be explained</a:t>
            </a:r>
          </a:p>
          <a:p>
            <a:pPr lvl="1"/>
            <a:r>
              <a:rPr lang="en-US" altLang="en-US" sz="2000"/>
              <a:t>objective - viewable by others</a:t>
            </a:r>
          </a:p>
          <a:p>
            <a:pPr lvl="1"/>
            <a:r>
              <a:rPr lang="en-US" altLang="en-US" sz="2000"/>
              <a:t>based on direct observation</a:t>
            </a:r>
          </a:p>
          <a:p>
            <a:pPr lvl="1"/>
            <a:r>
              <a:rPr lang="en-US" altLang="en-US" sz="2000"/>
              <a:t>reasonable observers agree are true</a:t>
            </a:r>
            <a:endParaRPr lang="en-US" altLang="en-US"/>
          </a:p>
          <a:p>
            <a:r>
              <a:rPr lang="en-US" altLang="en-US"/>
              <a:t>Theory is a set of ideas that</a:t>
            </a:r>
          </a:p>
          <a:p>
            <a:pPr lvl="1"/>
            <a:r>
              <a:rPr lang="en-US" altLang="en-US" sz="2000"/>
              <a:t>explains facts</a:t>
            </a:r>
          </a:p>
          <a:p>
            <a:pPr lvl="1"/>
            <a:r>
              <a:rPr lang="en-US" altLang="en-US" sz="2000"/>
              <a:t>makes predictions about new facts</a:t>
            </a:r>
            <a:endParaRPr lang="en-US" altLang="en-US"/>
          </a:p>
          <a:p>
            <a:r>
              <a:rPr lang="en-US" altLang="en-US"/>
              <a:t>Hypothesis </a:t>
            </a:r>
          </a:p>
          <a:p>
            <a:pPr lvl="1"/>
            <a:r>
              <a:rPr lang="en-US" altLang="en-US" sz="2000"/>
              <a:t>prediction about new facts</a:t>
            </a:r>
          </a:p>
          <a:p>
            <a:pPr lvl="1"/>
            <a:r>
              <a:rPr lang="en-US" altLang="en-US" sz="2000"/>
              <a:t>can be verified or falsified</a:t>
            </a:r>
            <a:endParaRPr lang="en-US" altLang="en-US"/>
          </a:p>
          <a:p>
            <a:pPr lvl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Methods in Psychology	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4200" y="1752600"/>
            <a:ext cx="8178800" cy="4171950"/>
          </a:xfrm>
        </p:spPr>
        <p:txBody>
          <a:bodyPr/>
          <a:lstStyle/>
          <a:p>
            <a:r>
              <a:rPr lang="en-US" altLang="en-US" sz="3200"/>
              <a:t>Setting - field vs. laboratory</a:t>
            </a:r>
          </a:p>
          <a:p>
            <a:r>
              <a:rPr lang="en-US" altLang="en-US" sz="3200"/>
              <a:t>Methods of data collection</a:t>
            </a:r>
            <a:endParaRPr lang="en-US" altLang="en-US"/>
          </a:p>
          <a:p>
            <a:pPr lvl="1"/>
            <a:r>
              <a:rPr lang="en-US" altLang="en-US" sz="2800"/>
              <a:t>self-report vs. observational</a:t>
            </a:r>
            <a:endParaRPr lang="en-US" altLang="en-US"/>
          </a:p>
          <a:p>
            <a:r>
              <a:rPr lang="en-US" altLang="en-US" sz="3200"/>
              <a:t>Research plan or design</a:t>
            </a:r>
            <a:endParaRPr lang="en-US" altLang="en-US"/>
          </a:p>
          <a:p>
            <a:pPr lvl="1"/>
            <a:r>
              <a:rPr lang="en-US" altLang="en-US" sz="2800"/>
              <a:t>descriptive</a:t>
            </a:r>
          </a:p>
          <a:p>
            <a:pPr lvl="1"/>
            <a:r>
              <a:rPr lang="en-US" altLang="en-US" sz="2800"/>
              <a:t>correlational</a:t>
            </a:r>
          </a:p>
          <a:p>
            <a:pPr lvl="1"/>
            <a:r>
              <a:rPr lang="en-US" altLang="en-US" sz="2800"/>
              <a:t>experimental</a:t>
            </a:r>
            <a:endParaRPr lang="en-US" altLang="en-US"/>
          </a:p>
          <a:p>
            <a:pPr lvl="1"/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Descriptive Study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458200" cy="4171950"/>
          </a:xfrm>
        </p:spPr>
        <p:txBody>
          <a:bodyPr/>
          <a:lstStyle/>
          <a:p>
            <a:r>
              <a:rPr lang="en-US" altLang="en-US" sz="2800"/>
              <a:t>Describes a set of facts</a:t>
            </a:r>
          </a:p>
          <a:p>
            <a:r>
              <a:rPr lang="en-US" altLang="en-US" sz="2800"/>
              <a:t>Does not look for relationships between facts</a:t>
            </a:r>
          </a:p>
          <a:p>
            <a:r>
              <a:rPr lang="en-US" altLang="en-US" sz="2800"/>
              <a:t>Does not predict what may influence the facts</a:t>
            </a:r>
          </a:p>
          <a:p>
            <a:r>
              <a:rPr lang="en-US" altLang="en-US" sz="2800"/>
              <a:t>May or may not include numerical data</a:t>
            </a:r>
          </a:p>
          <a:p>
            <a:r>
              <a:rPr lang="en-US" altLang="en-US" sz="2800"/>
              <a:t>Example:  measure the % of new students from out-of-state each year since 1980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Correlational Study</a:t>
            </a:r>
          </a:p>
        </p:txBody>
      </p:sp>
      <p:sp>
        <p:nvSpPr>
          <p:cNvPr id="573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924800" cy="4171950"/>
          </a:xfrm>
        </p:spPr>
        <p:txBody>
          <a:bodyPr/>
          <a:lstStyle/>
          <a:p>
            <a:r>
              <a:rPr lang="en-US" altLang="en-US" sz="2800"/>
              <a:t>Collects a set of facts organized into two or more categories</a:t>
            </a:r>
            <a:endParaRPr lang="en-US" altLang="en-US"/>
          </a:p>
          <a:p>
            <a:pPr lvl="1"/>
            <a:r>
              <a:rPr lang="en-US" altLang="en-US"/>
              <a:t>measure parents disciplinary style</a:t>
            </a:r>
          </a:p>
          <a:p>
            <a:pPr lvl="1"/>
            <a:r>
              <a:rPr lang="en-US" altLang="en-US"/>
              <a:t>measure children’s behavior</a:t>
            </a:r>
          </a:p>
          <a:p>
            <a:r>
              <a:rPr lang="en-US" altLang="en-US" sz="2800"/>
              <a:t>Examine the relation between categories</a:t>
            </a:r>
          </a:p>
          <a:p>
            <a:r>
              <a:rPr lang="en-US" altLang="en-US" sz="2800"/>
              <a:t>Correlation reveals relationships among facts</a:t>
            </a:r>
            <a:endParaRPr lang="en-US" altLang="en-US"/>
          </a:p>
          <a:p>
            <a:pPr lvl="1"/>
            <a:r>
              <a:rPr lang="en-US" altLang="en-US"/>
              <a:t>e.g., more democratic parents have children who behave better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Correlational Study	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178800" cy="4171950"/>
          </a:xfrm>
        </p:spPr>
        <p:txBody>
          <a:bodyPr/>
          <a:lstStyle/>
          <a:p>
            <a:r>
              <a:rPr lang="en-US" altLang="en-US" sz="2800"/>
              <a:t>Correlation cannot prove causation</a:t>
            </a:r>
            <a:endParaRPr lang="en-US" altLang="en-US"/>
          </a:p>
          <a:p>
            <a:pPr lvl="1"/>
            <a:r>
              <a:rPr lang="en-US" altLang="en-US"/>
              <a:t>Do democratic parents produce better behaved children?</a:t>
            </a:r>
          </a:p>
          <a:p>
            <a:pPr lvl="1"/>
            <a:r>
              <a:rPr lang="en-US" altLang="en-US"/>
              <a:t>Do better behaved children encourage parents to be democratic?</a:t>
            </a:r>
          </a:p>
          <a:p>
            <a:r>
              <a:rPr lang="en-US" altLang="en-US" sz="2800"/>
              <a:t>May be an unmeasured common factor</a:t>
            </a:r>
            <a:r>
              <a:rPr lang="en-US" altLang="en-US"/>
              <a:t> </a:t>
            </a:r>
          </a:p>
          <a:p>
            <a:pPr lvl="1"/>
            <a:r>
              <a:rPr lang="en-US" altLang="en-US"/>
              <a:t>e.g., good neighborhoods produce democratic adults and well behaved children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Experiments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876800"/>
          </a:xfrm>
        </p:spPr>
        <p:txBody>
          <a:bodyPr/>
          <a:lstStyle/>
          <a:p>
            <a:r>
              <a:rPr lang="en-US" altLang="en-US"/>
              <a:t>Direct way to test a hypothesis about a cause-effect relationship between factors</a:t>
            </a:r>
          </a:p>
          <a:p>
            <a:r>
              <a:rPr lang="en-US" altLang="en-US"/>
              <a:t>Factors are called </a:t>
            </a:r>
            <a:r>
              <a:rPr lang="en-US" altLang="en-US" i="1"/>
              <a:t>variables </a:t>
            </a:r>
          </a:p>
          <a:p>
            <a:r>
              <a:rPr lang="en-US" altLang="en-US"/>
              <a:t>One variable is controlled by the experimenter</a:t>
            </a:r>
          </a:p>
          <a:p>
            <a:pPr lvl="1"/>
            <a:r>
              <a:rPr lang="en-US" altLang="en-US" sz="2000"/>
              <a:t>e.g., democratic vs. authoritarian classroom</a:t>
            </a:r>
            <a:endParaRPr lang="en-US" altLang="en-US"/>
          </a:p>
          <a:p>
            <a:r>
              <a:rPr lang="en-US" altLang="en-US"/>
              <a:t>The other is observed and measured</a:t>
            </a:r>
          </a:p>
          <a:p>
            <a:pPr lvl="1"/>
            <a:r>
              <a:rPr lang="en-US" altLang="en-US" sz="2000"/>
              <a:t>e.g., cooperative behavior among students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.pot">
  <a:themeElements>
    <a:clrScheme name="Blank Presentation.pot 1">
      <a:dk1>
        <a:srgbClr val="5E574E"/>
      </a:dk1>
      <a:lt1>
        <a:srgbClr val="FFFFCC"/>
      </a:lt1>
      <a:dk2>
        <a:srgbClr val="000000"/>
      </a:dk2>
      <a:lt2>
        <a:srgbClr val="FFCC00"/>
      </a:lt2>
      <a:accent1>
        <a:srgbClr val="CC9900"/>
      </a:accent1>
      <a:accent2>
        <a:srgbClr val="FF6600"/>
      </a:accent2>
      <a:accent3>
        <a:srgbClr val="AAAAAA"/>
      </a:accent3>
      <a:accent4>
        <a:srgbClr val="DADAAE"/>
      </a:accent4>
      <a:accent5>
        <a:srgbClr val="E2CAAA"/>
      </a:accent5>
      <a:accent6>
        <a:srgbClr val="E75C00"/>
      </a:accent6>
      <a:hlink>
        <a:srgbClr val="FF0000"/>
      </a:hlink>
      <a:folHlink>
        <a:srgbClr val="FFFFCC"/>
      </a:folHlink>
    </a:clrScheme>
    <a:fontScheme name="Blank Presentation.pot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.po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FF"/>
        </a:accent1>
        <a:accent2>
          <a:srgbClr val="33CCCC"/>
        </a:accent2>
        <a:accent3>
          <a:srgbClr val="FFFFFF"/>
        </a:accent3>
        <a:accent4>
          <a:srgbClr val="000000"/>
        </a:accent4>
        <a:accent5>
          <a:srgbClr val="AAE2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H:\MSoffice97\Templates\Blank Presentation.pot</Template>
  <TotalTime>1323</TotalTime>
  <Words>669</Words>
  <Application>Microsoft Office PowerPoint</Application>
  <PresentationFormat>On-screen Show (4:3)</PresentationFormat>
  <Paragraphs>124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Times New Roman</vt:lpstr>
      <vt:lpstr>Arial Black</vt:lpstr>
      <vt:lpstr>Monotype Sorts</vt:lpstr>
      <vt:lpstr>Arial</vt:lpstr>
      <vt:lpstr>Times</vt:lpstr>
      <vt:lpstr>Blank Presentation.pot</vt:lpstr>
      <vt:lpstr>Psychology as a Science</vt:lpstr>
      <vt:lpstr>Science vs. Common Sense</vt:lpstr>
      <vt:lpstr>Science vs. Common Sense</vt:lpstr>
      <vt:lpstr>Scientific Inquiry</vt:lpstr>
      <vt:lpstr>Methods in Psychology </vt:lpstr>
      <vt:lpstr>Descriptive Study</vt:lpstr>
      <vt:lpstr>Correlational Study</vt:lpstr>
      <vt:lpstr>Correlational Study </vt:lpstr>
      <vt:lpstr>Experiments</vt:lpstr>
      <vt:lpstr>Experimental Variables</vt:lpstr>
      <vt:lpstr>Independent Variable</vt:lpstr>
      <vt:lpstr>Experimental Design</vt:lpstr>
      <vt:lpstr>Experimental Design</vt:lpstr>
      <vt:lpstr>Research Settings</vt:lpstr>
      <vt:lpstr>Data-Collection Methods</vt:lpstr>
      <vt:lpstr>Data-Collection Methods</vt:lpstr>
    </vt:vector>
  </TitlesOfParts>
  <Company>OSU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Methods of Psychology</dc:title>
  <dc:creator>Harvey Shulman</dc:creator>
  <cp:lastModifiedBy> </cp:lastModifiedBy>
  <cp:revision>31</cp:revision>
  <cp:lastPrinted>1998-10-05T16:43:22Z</cp:lastPrinted>
  <dcterms:created xsi:type="dcterms:W3CDTF">1998-09-09T02:10:08Z</dcterms:created>
  <dcterms:modified xsi:type="dcterms:W3CDTF">2010-09-22T15:23:30Z</dcterms:modified>
</cp:coreProperties>
</file>